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7" r:id="rId2"/>
    <p:sldId id="275" r:id="rId3"/>
    <p:sldId id="276" r:id="rId4"/>
    <p:sldId id="277" r:id="rId5"/>
    <p:sldId id="278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CA47FA9-FB6D-4991-8382-A3C2F1ADA429}" type="datetimeFigureOut">
              <a:rPr lang="ru-RU"/>
              <a:pPr>
                <a:defRPr/>
              </a:pPr>
              <a:t>25.03.2015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1C5234E-EED9-48E7-8C6F-081F70D2F0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B9D7B-2D26-4BA2-B1CF-FAF898AFA082}" type="datetimeFigureOut">
              <a:rPr lang="ru-RU"/>
              <a:pPr>
                <a:defRPr/>
              </a:pPr>
              <a:t>25.03.2015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3912F-EEFE-4B42-A6DB-7F4B8A4FE4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33604-E71B-46FA-ABAF-053C4E2FB0AE}" type="datetimeFigureOut">
              <a:rPr lang="ru-RU"/>
              <a:pPr>
                <a:defRPr/>
              </a:pPr>
              <a:t>25.03.2015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D25A8-935A-47D5-AADE-FC14158B19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87B70-DEAE-4A14-850A-3B0E35549FD4}" type="datetimeFigureOut">
              <a:rPr lang="ru-RU"/>
              <a:pPr>
                <a:defRPr/>
              </a:pPr>
              <a:t>25.03.2015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B882C-BD23-42E8-BD2C-1A7B23FCE2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80C02FD-E9D7-49A2-AE25-B382DB3E2EAD}" type="datetimeFigureOut">
              <a:rPr lang="ru-RU"/>
              <a:pPr>
                <a:defRPr/>
              </a:pPr>
              <a:t>25.03.2015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5A874CB-2D03-4123-865F-1DBEB2541F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2CD1475-6768-4161-81DB-26C49CC1B981}" type="datetimeFigureOut">
              <a:rPr lang="ru-RU"/>
              <a:pPr>
                <a:defRPr/>
              </a:pPr>
              <a:t>25.03.2015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1F9E7BF-D657-42D5-9AC3-F3FA079D6F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2844508-BF7F-4598-9F5C-C98307FAA17D}" type="datetimeFigureOut">
              <a:rPr lang="ru-RU"/>
              <a:pPr>
                <a:defRPr/>
              </a:pPr>
              <a:t>25.03.2015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5512F0C-9B9B-4898-8D62-AF60310F59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A7C17D3-8AA7-4214-AEB5-BD5D97843BBA}" type="datetimeFigureOut">
              <a:rPr lang="ru-RU"/>
              <a:pPr>
                <a:defRPr/>
              </a:pPr>
              <a:t>25.03.2015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A0DD4D8-B80D-47C4-8EB5-9732D4790B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3CE62-A35B-4B09-84C3-6C8B79176CF8}" type="datetimeFigureOut">
              <a:rPr lang="ru-RU"/>
              <a:pPr>
                <a:defRPr/>
              </a:pPr>
              <a:t>25.03.2015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148E0-2E95-43FB-9EB2-9876463BA1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552F41F-2209-4447-82D8-34F466E35293}" type="datetimeFigureOut">
              <a:rPr lang="ru-RU"/>
              <a:pPr>
                <a:defRPr/>
              </a:pPr>
              <a:t>25.03.2015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0A4DB75-801E-4BF8-A64B-7C57CE0BF2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5261EA9-0278-4FB8-AAFE-F52E88CC8439}" type="datetimeFigureOut">
              <a:rPr lang="ru-RU"/>
              <a:pPr>
                <a:defRPr/>
              </a:pPr>
              <a:t>25.03.2015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C6693A7-4082-41D6-B9FC-533064D5E3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EA3119F-ABEE-4417-A092-6F97EBCAB9A7}" type="datetimeFigureOut">
              <a:rPr lang="ru-RU"/>
              <a:pPr>
                <a:defRPr/>
              </a:pPr>
              <a:t>25.03.2015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7FD0DEA-6235-472A-B59B-10B5E11AA3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2" r:id="rId2"/>
    <p:sldLayoutId id="2147483757" r:id="rId3"/>
    <p:sldLayoutId id="2147483758" r:id="rId4"/>
    <p:sldLayoutId id="2147483759" r:id="rId5"/>
    <p:sldLayoutId id="2147483760" r:id="rId6"/>
    <p:sldLayoutId id="2147483753" r:id="rId7"/>
    <p:sldLayoutId id="2147483761" r:id="rId8"/>
    <p:sldLayoutId id="2147483762" r:id="rId9"/>
    <p:sldLayoutId id="2147483754" r:id="rId10"/>
    <p:sldLayoutId id="214748375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836712"/>
            <a:ext cx="8280920" cy="2016224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0" dirty="0" smtClean="0"/>
              <a:t>Повышение двигательной активности детей посредством оборудования физкультурного уголка.</a:t>
            </a:r>
            <a:endParaRPr lang="ru-RU" sz="3200" b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850" y="3933825"/>
            <a:ext cx="8569325" cy="2808288"/>
          </a:xfrm>
        </p:spPr>
        <p:txBody>
          <a:bodyPr>
            <a:normAutofit/>
          </a:bodyPr>
          <a:lstStyle/>
          <a:p>
            <a:pPr marR="0">
              <a:lnSpc>
                <a:spcPct val="80000"/>
              </a:lnSpc>
            </a:pPr>
            <a:r>
              <a:rPr lang="ru-RU" sz="2000" b="1" smtClean="0"/>
              <a:t>«Чтобы сделать ребенка умным и рассудительным, сделайте его крепким и здоровым: пусть он работает, действует, бегает, кричит, пусть он находится в постоянном движении".</a:t>
            </a:r>
          </a:p>
          <a:p>
            <a:pPr marR="0">
              <a:lnSpc>
                <a:spcPct val="80000"/>
              </a:lnSpc>
            </a:pPr>
            <a:r>
              <a:rPr lang="ru-RU" sz="1600" b="1" smtClean="0"/>
              <a:t>Жан Жак Руссо</a:t>
            </a:r>
          </a:p>
          <a:p>
            <a:pPr marR="0">
              <a:lnSpc>
                <a:spcPct val="80000"/>
              </a:lnSpc>
            </a:pPr>
            <a:endParaRPr lang="ru-RU" sz="1300" smtClean="0"/>
          </a:p>
          <a:p>
            <a:pPr marR="0">
              <a:lnSpc>
                <a:spcPct val="80000"/>
              </a:lnSpc>
            </a:pPr>
            <a:endParaRPr lang="ru-RU" sz="1100" smtClean="0"/>
          </a:p>
          <a:p>
            <a:pPr marR="0">
              <a:lnSpc>
                <a:spcPct val="80000"/>
              </a:lnSpc>
            </a:pPr>
            <a:endParaRPr lang="ru-RU" sz="1100" smtClean="0"/>
          </a:p>
          <a:p>
            <a:pPr marR="0">
              <a:lnSpc>
                <a:spcPct val="80000"/>
              </a:lnSpc>
            </a:pPr>
            <a:endParaRPr lang="ru-RU" sz="1100" smtClean="0"/>
          </a:p>
          <a:p>
            <a:pPr marR="0">
              <a:lnSpc>
                <a:spcPct val="80000"/>
              </a:lnSpc>
            </a:pPr>
            <a:endParaRPr lang="ru-RU" sz="1100" smtClean="0"/>
          </a:p>
          <a:p>
            <a:pPr marR="0">
              <a:lnSpc>
                <a:spcPct val="80000"/>
              </a:lnSpc>
            </a:pPr>
            <a:endParaRPr lang="ru-RU" sz="1100" smtClean="0"/>
          </a:p>
          <a:p>
            <a:pPr marR="0">
              <a:lnSpc>
                <a:spcPct val="80000"/>
              </a:lnSpc>
            </a:pPr>
            <a:r>
              <a:rPr lang="ru-RU" sz="1800" b="1" smtClean="0"/>
              <a:t>Инструктор по физической культуре </a:t>
            </a:r>
          </a:p>
          <a:p>
            <a:pPr marR="0">
              <a:lnSpc>
                <a:spcPct val="80000"/>
              </a:lnSpc>
            </a:pPr>
            <a:r>
              <a:rPr lang="ru-RU" sz="1800" b="1" smtClean="0"/>
              <a:t>Кульпичева Марина Николаевна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ъект 2"/>
          <p:cNvSpPr>
            <a:spLocks noGrp="1"/>
          </p:cNvSpPr>
          <p:nvPr>
            <p:ph idx="1"/>
          </p:nvPr>
        </p:nvSpPr>
        <p:spPr>
          <a:xfrm>
            <a:off x="395288" y="1600200"/>
            <a:ext cx="8291512" cy="5141913"/>
          </a:xfrm>
        </p:spPr>
        <p:txBody>
          <a:bodyPr/>
          <a:lstStyle/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ru-RU" sz="2400" smtClean="0">
                <a:solidFill>
                  <a:srgbClr val="222222"/>
                </a:solidFill>
                <a:latin typeface="Arial" charset="0"/>
                <a:cs typeface="Times New Roman" pitchFamily="18" charset="0"/>
              </a:rPr>
              <a:t>В физ. уголке воспитатель ежедневно проводит индивидуальную работу по профилактики плоскостопия, формированию правильной осанки, укрепление мышц.</a:t>
            </a:r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ru-RU" sz="2400" smtClean="0">
                <a:solidFill>
                  <a:srgbClr val="222222"/>
                </a:solidFill>
                <a:latin typeface="Arial" charset="0"/>
                <a:cs typeface="Times New Roman" pitchFamily="18" charset="0"/>
              </a:rPr>
              <a:t>Необходимо иметь комплексы упражнений (карточки), карточки по подвижным играм, карточки основных движений в каждой возрастной группе, иллюстрации или альбомы о различных видах спорта.</a:t>
            </a:r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ru-RU" sz="2400" smtClean="0">
                <a:solidFill>
                  <a:srgbClr val="222222"/>
                </a:solidFill>
                <a:latin typeface="Arial" charset="0"/>
                <a:cs typeface="Times New Roman" pitchFamily="18" charset="0"/>
              </a:rPr>
              <a:t>Дети должны знать и уметь рассказать, для чего нужен тот или иной снаряд, как им пользоваться, как он называется, для чего нужна страховка.</a:t>
            </a:r>
            <a:endParaRPr lang="ru-RU" sz="24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ru-RU" sz="2400" smtClean="0">
              <a:solidFill>
                <a:srgbClr val="000000"/>
              </a:solidFill>
            </a:endParaRPr>
          </a:p>
          <a:p>
            <a:pPr>
              <a:buFont typeface="Wingdings" pitchFamily="2" charset="2"/>
              <a:buChar char="v"/>
            </a:pPr>
            <a:endParaRPr lang="ru-RU" sz="240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>
                <a:solidFill>
                  <a:srgbClr val="222222"/>
                </a:solidFill>
                <a:ea typeface="Times New Roman"/>
              </a:rPr>
              <a:t>Как вести работу в </a:t>
            </a:r>
            <a:r>
              <a:rPr lang="ru-RU" sz="4000" dirty="0" smtClean="0">
                <a:solidFill>
                  <a:srgbClr val="222222"/>
                </a:solidFill>
                <a:ea typeface="Times New Roman"/>
              </a:rPr>
              <a:t/>
            </a:r>
            <a:br>
              <a:rPr lang="ru-RU" sz="4000" dirty="0" smtClean="0">
                <a:solidFill>
                  <a:srgbClr val="222222"/>
                </a:solidFill>
                <a:ea typeface="Times New Roman"/>
              </a:rPr>
            </a:br>
            <a:r>
              <a:rPr lang="ru-RU" sz="4000" dirty="0" smtClean="0">
                <a:solidFill>
                  <a:srgbClr val="222222"/>
                </a:solidFill>
                <a:ea typeface="Times New Roman"/>
              </a:rPr>
              <a:t>физкультурном </a:t>
            </a:r>
            <a:r>
              <a:rPr lang="ru-RU" sz="4000" dirty="0">
                <a:solidFill>
                  <a:srgbClr val="222222"/>
                </a:solidFill>
                <a:ea typeface="Times New Roman"/>
              </a:rPr>
              <a:t>уголке: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ru-RU" dirty="0" smtClean="0"/>
              <a:t>        Физкультурные </a:t>
            </a:r>
            <a:r>
              <a:rPr lang="ru-RU" dirty="0"/>
              <a:t>пособия в младшем дошкольном возрасте важно разместить таким образом, чтобы они способствовали проявлению двигательной активности детей.</a:t>
            </a:r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endParaRPr lang="ru-RU" dirty="0" smtClean="0"/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ru-RU" dirty="0" smtClean="0"/>
              <a:t>        Все </a:t>
            </a:r>
            <a:r>
              <a:rPr lang="ru-RU" dirty="0"/>
              <a:t>имеющиеся пособия лучше вносить постепенно, чередуя их. В младших группах целесообразно создавать специальный физкультурный уголок, который должен представлять единое двигательное пространство, на котором каждый ребенок может удовлетворить потребность в движении и познании, действуя с разнообразными </a:t>
            </a:r>
            <a:r>
              <a:rPr lang="ru-RU" dirty="0" err="1"/>
              <a:t>физкультурно</a:t>
            </a:r>
            <a:r>
              <a:rPr lang="ru-RU" dirty="0"/>
              <a:t> - игровыми пособиями.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/>
              <a:t>М</a:t>
            </a:r>
            <a:r>
              <a:rPr lang="ru-RU" dirty="0" smtClean="0"/>
              <a:t>ладший возраст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ru-RU" dirty="0" smtClean="0"/>
              <a:t>В среднем возрасте дети стремятся к выполнению движений разными способами, выбирая наиболее рациональный.</a:t>
            </a:r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endParaRPr lang="ru-RU" dirty="0" smtClean="0"/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ru-RU" dirty="0" smtClean="0"/>
              <a:t>Необходимо в этот период варьировать местоположение оборудования, периодически убирая то, которое наскучило детям.</a:t>
            </a:r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endParaRPr lang="ru-RU" dirty="0" smtClean="0"/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ru-RU" dirty="0" smtClean="0"/>
              <a:t>Во второй половине года необходимо пополнять уголок иллюстрированным материалом, дидактическими и настольными играми для ознакомления детей с видами спорта.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/>
              <a:t>Средний возраст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Для старших дошкольников целесообразно создать вариативные, усложненные условия для выполнения разных видов физических упражнений с использованием пособий.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В старших группах необходимо знакомить детей с важнейшими событиями спортивной жизни страны и помещать соответствующий материал в уголке (иллюстрации, игры, и т. д.)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Уголок должен активно использоваться в течение дня (индивидуальная работа с детьми, самостоятельная деятельность детей)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Старший возраст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213"/>
            <a:ext cx="8229600" cy="4306887"/>
          </a:xfrm>
        </p:spPr>
        <p:txBody>
          <a:bodyPr>
            <a:normAutofit fontScale="40000" lnSpcReduction="20000"/>
          </a:bodyPr>
          <a:lstStyle/>
          <a:p>
            <a:pPr marL="0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ru-RU" sz="7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Теоретический материал: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4500" dirty="0" smtClean="0"/>
              <a:t> картотека подвижных игр в соответствии с возрастом детей;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4500" dirty="0" smtClean="0"/>
              <a:t>картотека малоподвижных игр в соответствии с возрастом детей;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4500" dirty="0" smtClean="0"/>
              <a:t>картотека физкультминуток в соответствии с возрастом детей;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4500" dirty="0" smtClean="0"/>
              <a:t>картотека утренних гимнастик в соответствии с возрастом детей;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4500" dirty="0" smtClean="0"/>
              <a:t>картотека бодрящих гимнастик в соответствии с возрастом детей;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4500" dirty="0" smtClean="0"/>
              <a:t>картотека считалок (II младшая группа во II половине года) ;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4500" dirty="0" smtClean="0"/>
              <a:t>иллюстрированный материал по зимним видам спорта (средняя группа во II половине года) ;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4500" dirty="0" smtClean="0"/>
              <a:t>иллюстрированный материал по летним видам спорта (средняя группа во II половине года) ;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4500" dirty="0" smtClean="0"/>
              <a:t>символика и материалы по истории Олимпийского движения (средняя группа во II половине года) ;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4500" dirty="0" smtClean="0"/>
              <a:t>сведения о важнейших событиях спортивной жизни страны (старшие группы) 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Комплектация уголков: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ru-RU" b="1" dirty="0" smtClean="0"/>
              <a:t>Игры (средние и старшие группы)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/>
              <a:t>дидактические игры о спорте: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/>
              <a:t>настольно-печатные игры: парные картинки, лото, домино, лабиринт, разрезные картинки, </a:t>
            </a:r>
            <a:r>
              <a:rPr lang="ru-RU" dirty="0" err="1" smtClean="0"/>
              <a:t>пазлы</a:t>
            </a:r>
            <a:r>
              <a:rPr lang="ru-RU" dirty="0" smtClean="0"/>
              <a:t>, игры с фишками и т.д.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/>
              <a:t>спортивные настольные игры (хоккей, баскетбол, футбол и т. д.) 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Комплектация уголков: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3"/>
              <a:buNone/>
              <a:defRPr/>
            </a:pPr>
            <a:endParaRPr lang="ru-RU" b="1" dirty="0" smtClean="0"/>
          </a:p>
          <a:p>
            <a:pPr marL="0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Атрибуты для подвижных и малоподвижных игр: 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/>
              <a:t>эмблемы,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/>
              <a:t> маски, 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/>
              <a:t>оборудование (например нестандартное оборудование)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Комплектация уголков: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288" y="1484313"/>
            <a:ext cx="8229600" cy="4525962"/>
          </a:xfrm>
        </p:spPr>
        <p:txBody>
          <a:bodyPr>
            <a:normAutofit fontScale="85000" lnSpcReduction="20000"/>
          </a:bodyPr>
          <a:lstStyle/>
          <a:p>
            <a:pPr marL="0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профилактики плоскостопия и развития мелкой моторики рук:- 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/>
              <a:t>мешочки с крупой (бобы, горох, фасоль и т. д.) </a:t>
            </a:r>
          </a:p>
          <a:p>
            <a:pPr marL="0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ru-RU" dirty="0" smtClean="0"/>
              <a:t>в разных формах для ходьбы;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/>
              <a:t>коврики и массажные дорожки с рельефами, «ребрами», резиновыми шипами и т. д. ;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/>
              <a:t>бросовый материал (шишки, яйца от киндер сюрпризов и т. д.) для захвата и перекладывания с места на место стопами и пальцами ног.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/>
              <a:t> нестандартное оборудование, сделанное своими руками;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/>
              <a:t>мячики – ежики;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/>
              <a:t>мешочки с разной крупой для рук;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/>
              <a:t>эспандер (средний и старший возраст) .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endParaRPr lang="ru-RU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Комплектация уголков: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игр и упражнений с прыжками: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/>
              <a:t>скакалки;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/>
              <a:t>обручи;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/>
              <a:t>шнуры;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/>
              <a:t>бруски.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Комплектация уголков: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игр и упражнений с бросанием, ловлей, метанием: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/>
              <a:t>кольцеброс;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/>
              <a:t>мячи резиновые разных размеров;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/>
              <a:t>попрыгунчики (средние и старшие группы) ;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/>
              <a:t>мячи или мешочки с песком для метания (средние и старшие группы) ;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/>
              <a:t>корзины для игр с бросанием;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/>
              <a:t>мишень для метания или </a:t>
            </a:r>
            <a:r>
              <a:rPr lang="ru-RU" dirty="0" err="1" smtClean="0"/>
              <a:t>дартс</a:t>
            </a:r>
            <a:r>
              <a:rPr lang="ru-RU" dirty="0" smtClean="0"/>
              <a:t> с мячиками на липучках (средний и старший возраст) ;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/>
              <a:t>кегли;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/>
              <a:t>нестандартное оборудование.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Комплектация уголков: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538" indent="0" algn="just">
              <a:lnSpc>
                <a:spcPts val="1575"/>
              </a:lnSpc>
              <a:spcBef>
                <a:spcPts val="1125"/>
              </a:spcBef>
              <a:spcAft>
                <a:spcPts val="1125"/>
              </a:spcAft>
              <a:buFont typeface="Wingdings 3" pitchFamily="18" charset="2"/>
              <a:buNone/>
            </a:pPr>
            <a:r>
              <a:rPr lang="ru-RU" sz="2800" smtClean="0">
                <a:cs typeface="Times New Roman" pitchFamily="18" charset="0"/>
              </a:rPr>
              <a:t>физкультурного уголка - это система </a:t>
            </a:r>
          </a:p>
          <a:p>
            <a:pPr marL="109538" indent="0" algn="just">
              <a:lnSpc>
                <a:spcPts val="1575"/>
              </a:lnSpc>
              <a:spcBef>
                <a:spcPts val="1125"/>
              </a:spcBef>
              <a:spcAft>
                <a:spcPts val="1125"/>
              </a:spcAft>
              <a:buFont typeface="Wingdings 3" pitchFamily="18" charset="2"/>
              <a:buNone/>
            </a:pPr>
            <a:r>
              <a:rPr lang="ru-RU" sz="2800" smtClean="0">
                <a:cs typeface="Times New Roman" pitchFamily="18" charset="0"/>
              </a:rPr>
              <a:t>материальных объектов и средств </a:t>
            </a:r>
          </a:p>
          <a:p>
            <a:pPr marL="109538" indent="0" algn="just">
              <a:lnSpc>
                <a:spcPts val="1575"/>
              </a:lnSpc>
              <a:spcBef>
                <a:spcPts val="1125"/>
              </a:spcBef>
              <a:spcAft>
                <a:spcPts val="1125"/>
              </a:spcAft>
              <a:buFont typeface="Wingdings 3" pitchFamily="18" charset="2"/>
              <a:buNone/>
            </a:pPr>
            <a:r>
              <a:rPr lang="ru-RU" sz="2800" smtClean="0">
                <a:cs typeface="Times New Roman" pitchFamily="18" charset="0"/>
              </a:rPr>
              <a:t>деятельности ребенка, функционально </a:t>
            </a:r>
          </a:p>
          <a:p>
            <a:pPr marL="109538" indent="0" algn="just">
              <a:lnSpc>
                <a:spcPts val="1575"/>
              </a:lnSpc>
              <a:spcBef>
                <a:spcPts val="1125"/>
              </a:spcBef>
              <a:spcAft>
                <a:spcPts val="1125"/>
              </a:spcAft>
              <a:buFont typeface="Wingdings 3" pitchFamily="18" charset="2"/>
              <a:buNone/>
            </a:pPr>
            <a:r>
              <a:rPr lang="ru-RU" sz="2800" smtClean="0">
                <a:cs typeface="Times New Roman" pitchFamily="18" charset="0"/>
              </a:rPr>
              <a:t>моделирующая содержание развития его </a:t>
            </a:r>
          </a:p>
          <a:p>
            <a:pPr marL="109538" indent="0" algn="just">
              <a:lnSpc>
                <a:spcPts val="1575"/>
              </a:lnSpc>
              <a:spcBef>
                <a:spcPts val="1125"/>
              </a:spcBef>
              <a:spcAft>
                <a:spcPts val="1125"/>
              </a:spcAft>
              <a:buFont typeface="Wingdings 3" pitchFamily="18" charset="2"/>
              <a:buNone/>
            </a:pPr>
            <a:r>
              <a:rPr lang="ru-RU" sz="2800" smtClean="0">
                <a:cs typeface="Times New Roman" pitchFamily="18" charset="0"/>
              </a:rPr>
              <a:t>духовного и физического облика в </a:t>
            </a:r>
          </a:p>
          <a:p>
            <a:pPr marL="109538" indent="0" algn="just">
              <a:lnSpc>
                <a:spcPts val="1575"/>
              </a:lnSpc>
              <a:spcBef>
                <a:spcPts val="1125"/>
              </a:spcBef>
              <a:spcAft>
                <a:spcPts val="1125"/>
              </a:spcAft>
              <a:buFont typeface="Wingdings 3" pitchFamily="18" charset="2"/>
              <a:buNone/>
            </a:pPr>
            <a:r>
              <a:rPr lang="ru-RU" sz="2800" smtClean="0">
                <a:cs typeface="Times New Roman" pitchFamily="18" charset="0"/>
              </a:rPr>
              <a:t>соответствии с требованиями.</a:t>
            </a:r>
            <a:endParaRPr lang="ru-RU" sz="2800" smtClean="0"/>
          </a:p>
          <a:p>
            <a:pPr marL="109538" indent="0" algn="just">
              <a:lnSpc>
                <a:spcPts val="1575"/>
              </a:lnSpc>
              <a:spcBef>
                <a:spcPts val="1125"/>
              </a:spcBef>
              <a:spcAft>
                <a:spcPts val="1125"/>
              </a:spcAft>
              <a:buClr>
                <a:srgbClr val="2DA2BF"/>
              </a:buClr>
              <a:buFont typeface="Wingdings 3" pitchFamily="18" charset="2"/>
              <a:buNone/>
            </a:pPr>
            <a:r>
              <a:rPr lang="ru-RU" sz="2800" smtClean="0">
                <a:solidFill>
                  <a:srgbClr val="000000"/>
                </a:solidFill>
                <a:cs typeface="Times New Roman" pitchFamily="18" charset="0"/>
              </a:rPr>
              <a:t>(согласно ФГОС)</a:t>
            </a:r>
          </a:p>
          <a:p>
            <a:pPr marL="109538" indent="0"/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274638"/>
            <a:ext cx="8579296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0" dirty="0" smtClean="0">
                <a:solidFill>
                  <a:prstClr val="black"/>
                </a:solidFill>
                <a:effectLst/>
                <a:ea typeface="Times New Roman"/>
                <a:cs typeface="Times New Roman" pitchFamily="18" charset="0"/>
              </a:rPr>
              <a:t> </a:t>
            </a:r>
            <a:r>
              <a:rPr lang="ru-RU" sz="4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 pitchFamily="18" charset="0"/>
              </a:rPr>
              <a:t>Предметно – развивающая   сред</a:t>
            </a:r>
            <a:r>
              <a:rPr lang="ru-RU" sz="4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 pitchFamily="18" charset="0"/>
              </a:rPr>
              <a:t>а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Выносной материал (по возрасту детей) :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/>
              <a:t>мячи резиновые;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/>
              <a:t>мяч футбольный (средний и старший возраст) ;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/>
              <a:t>бадминтон (старший возраст) ;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/>
              <a:t>скакалки;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/>
              <a:t>обручи;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/>
              <a:t>лыжи;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/>
              <a:t>хоккейные клюшки;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/>
              <a:t>санки и т. д.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Комплектация уголков: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Тихий тренажер</a:t>
            </a:r>
            <a:endParaRPr lang="ru-RU" dirty="0"/>
          </a:p>
        </p:txBody>
      </p:sp>
      <p:pic>
        <p:nvPicPr>
          <p:cNvPr id="337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00563" y="1341438"/>
            <a:ext cx="3959225" cy="5302250"/>
          </a:xfrm>
        </p:spPr>
      </p:pic>
      <p:sp>
        <p:nvSpPr>
          <p:cNvPr id="4" name="Прямоугольник 3"/>
          <p:cNvSpPr/>
          <p:nvPr/>
        </p:nvSpPr>
        <p:spPr>
          <a:xfrm>
            <a:off x="395288" y="1484313"/>
            <a:ext cx="3600450" cy="73263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000" dirty="0">
                <a:latin typeface="+mn-lt"/>
                <a:cs typeface="+mn-cs"/>
              </a:rPr>
              <a:t>это </a:t>
            </a:r>
            <a:r>
              <a:rPr lang="ru-RU" sz="2000" dirty="0">
                <a:latin typeface="+mn-lt"/>
                <a:cs typeface="+mn-cs"/>
              </a:rPr>
              <a:t>наклеенные на стене силуэты детских ладошек в различных вариациях от пола и до 1, 5м, силуэты ножек от пола до 70см; разноцветные полоски (5-10 штук) длинной до 1м для подпрыгивания</a:t>
            </a:r>
            <a:r>
              <a:rPr lang="ru-RU" sz="2000" dirty="0">
                <a:latin typeface="+mn-lt"/>
                <a:cs typeface="+mn-cs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+mn-lt"/>
                <a:cs typeface="+mn-cs"/>
              </a:rPr>
              <a:t>Игры: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000" dirty="0">
                <a:latin typeface="+mn-lt"/>
                <a:cs typeface="+mn-cs"/>
              </a:rPr>
              <a:t>     «Достань гномика»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000" dirty="0">
                <a:latin typeface="+mn-lt"/>
                <a:cs typeface="+mn-cs"/>
              </a:rPr>
              <a:t>     «Пройди по стене»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000" dirty="0">
                <a:latin typeface="+mn-lt"/>
                <a:cs typeface="+mn-cs"/>
              </a:rPr>
              <a:t>     «Допрыгни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+mn-lt"/>
                <a:cs typeface="+mn-cs"/>
              </a:rPr>
              <a:t>               до     </a:t>
            </a:r>
            <a:r>
              <a:rPr lang="ru-RU" sz="2000" dirty="0" err="1">
                <a:latin typeface="+mn-lt"/>
                <a:cs typeface="+mn-cs"/>
              </a:rPr>
              <a:t>полосочки</a:t>
            </a:r>
            <a:r>
              <a:rPr lang="ru-RU" sz="2000" dirty="0">
                <a:latin typeface="+mn-lt"/>
                <a:cs typeface="+mn-cs"/>
              </a:rPr>
              <a:t>»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Прямоугольник 1"/>
          <p:cNvSpPr>
            <a:spLocks noChangeArrowheads="1"/>
          </p:cNvSpPr>
          <p:nvPr/>
        </p:nvSpPr>
        <p:spPr bwMode="auto">
          <a:xfrm>
            <a:off x="900113" y="3244850"/>
            <a:ext cx="734377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>
                <a:latin typeface="Lucida Sans Unicode" pitchFamily="34" charset="0"/>
              </a:rPr>
              <a:t>СПАСИБО </a:t>
            </a:r>
          </a:p>
          <a:p>
            <a:pPr algn="ctr"/>
            <a:r>
              <a:rPr lang="ru-RU" sz="6000">
                <a:latin typeface="Lucida Sans Unicode" pitchFamily="34" charset="0"/>
              </a:rPr>
              <a:t>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ts val="1575"/>
              </a:lnSpc>
              <a:spcBef>
                <a:spcPts val="1125"/>
              </a:spcBef>
              <a:spcAft>
                <a:spcPts val="1125"/>
              </a:spcAft>
            </a:pPr>
            <a:endParaRPr lang="ru-RU" sz="2800" smtClean="0">
              <a:solidFill>
                <a:srgbClr val="555555"/>
              </a:solidFill>
              <a:latin typeface="Arial" charset="0"/>
              <a:cs typeface="Times New Roman" pitchFamily="18" charset="0"/>
            </a:endParaRPr>
          </a:p>
          <a:p>
            <a:pPr algn="just">
              <a:lnSpc>
                <a:spcPts val="1575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sz="3600" b="1" smtClean="0">
                <a:solidFill>
                  <a:srgbClr val="555555"/>
                </a:solidFill>
                <a:cs typeface="Times New Roman" pitchFamily="18" charset="0"/>
              </a:rPr>
              <a:t>Полифункциональн</a:t>
            </a:r>
            <a:r>
              <a:rPr lang="ru-RU" sz="3600" b="1" smtClean="0">
                <a:solidFill>
                  <a:srgbClr val="555555"/>
                </a:solidFill>
                <a:latin typeface="Arial" charset="0"/>
                <a:cs typeface="Times New Roman" pitchFamily="18" charset="0"/>
              </a:rPr>
              <a:t>ая</a:t>
            </a:r>
            <a:r>
              <a:rPr lang="ru-RU" sz="3600" b="1" smtClean="0">
                <a:solidFill>
                  <a:srgbClr val="555555"/>
                </a:solidFill>
                <a:cs typeface="Times New Roman" pitchFamily="18" charset="0"/>
              </a:rPr>
              <a:t> сред</a:t>
            </a:r>
            <a:r>
              <a:rPr lang="ru-RU" sz="3600" b="1" smtClean="0">
                <a:solidFill>
                  <a:srgbClr val="555555"/>
                </a:solidFill>
                <a:latin typeface="Arial" charset="0"/>
                <a:cs typeface="Times New Roman" pitchFamily="18" charset="0"/>
              </a:rPr>
              <a:t>а-</a:t>
            </a:r>
            <a:endParaRPr lang="ru-RU" sz="3600" b="1" smtClean="0">
              <a:latin typeface="Arial" charset="0"/>
            </a:endParaRPr>
          </a:p>
          <a:p>
            <a:pPr algn="just">
              <a:lnSpc>
                <a:spcPts val="1575"/>
              </a:lnSpc>
              <a:spcBef>
                <a:spcPts val="1125"/>
              </a:spcBef>
              <a:spcAft>
                <a:spcPts val="1125"/>
              </a:spcAft>
              <a:buFont typeface="Wingdings 3" pitchFamily="18" charset="2"/>
              <a:buNone/>
            </a:pPr>
            <a:r>
              <a:rPr lang="ru-RU" sz="2800" smtClean="0">
                <a:solidFill>
                  <a:srgbClr val="555555"/>
                </a:solidFill>
                <a:latin typeface="Arial" charset="0"/>
                <a:cs typeface="Times New Roman" pitchFamily="18" charset="0"/>
              </a:rPr>
              <a:t>предметно-пространственная среда </a:t>
            </a:r>
          </a:p>
          <a:p>
            <a:pPr algn="just">
              <a:lnSpc>
                <a:spcPts val="1575"/>
              </a:lnSpc>
              <a:spcBef>
                <a:spcPts val="1125"/>
              </a:spcBef>
              <a:spcAft>
                <a:spcPts val="1125"/>
              </a:spcAft>
              <a:buFont typeface="Wingdings 3" pitchFamily="18" charset="2"/>
              <a:buNone/>
            </a:pPr>
            <a:r>
              <a:rPr lang="ru-RU" sz="2800" smtClean="0">
                <a:solidFill>
                  <a:srgbClr val="555555"/>
                </a:solidFill>
                <a:latin typeface="Arial" charset="0"/>
                <a:cs typeface="Times New Roman" pitchFamily="18" charset="0"/>
              </a:rPr>
              <a:t>физкультурного уголка, которая открывает </a:t>
            </a:r>
          </a:p>
          <a:p>
            <a:pPr algn="just">
              <a:lnSpc>
                <a:spcPts val="1575"/>
              </a:lnSpc>
              <a:spcBef>
                <a:spcPts val="1125"/>
              </a:spcBef>
              <a:spcAft>
                <a:spcPts val="1125"/>
              </a:spcAft>
              <a:buFont typeface="Wingdings 3" pitchFamily="18" charset="2"/>
              <a:buNone/>
            </a:pPr>
            <a:r>
              <a:rPr lang="ru-RU" sz="2800" smtClean="0">
                <a:solidFill>
                  <a:srgbClr val="555555"/>
                </a:solidFill>
                <a:latin typeface="Arial" charset="0"/>
                <a:cs typeface="Times New Roman" pitchFamily="18" charset="0"/>
              </a:rPr>
              <a:t>множество возможностей, обеспечивает все </a:t>
            </a:r>
          </a:p>
          <a:p>
            <a:pPr algn="just">
              <a:lnSpc>
                <a:spcPts val="1575"/>
              </a:lnSpc>
              <a:spcBef>
                <a:spcPts val="1125"/>
              </a:spcBef>
              <a:spcAft>
                <a:spcPts val="1125"/>
              </a:spcAft>
              <a:buFont typeface="Wingdings 3" pitchFamily="18" charset="2"/>
              <a:buNone/>
            </a:pPr>
            <a:r>
              <a:rPr lang="ru-RU" sz="2800" smtClean="0">
                <a:solidFill>
                  <a:srgbClr val="555555"/>
                </a:solidFill>
                <a:latin typeface="Arial" charset="0"/>
                <a:cs typeface="Times New Roman" pitchFamily="18" charset="0"/>
              </a:rPr>
              <a:t>составляющие образовательного процесса, а </a:t>
            </a:r>
          </a:p>
          <a:p>
            <a:pPr algn="just">
              <a:lnSpc>
                <a:spcPts val="1575"/>
              </a:lnSpc>
              <a:spcBef>
                <a:spcPts val="1125"/>
              </a:spcBef>
              <a:spcAft>
                <a:spcPts val="1125"/>
              </a:spcAft>
              <a:buFont typeface="Wingdings 3" pitchFamily="18" charset="2"/>
              <a:buNone/>
            </a:pPr>
            <a:r>
              <a:rPr lang="ru-RU" sz="2800" smtClean="0">
                <a:solidFill>
                  <a:srgbClr val="555555"/>
                </a:solidFill>
                <a:latin typeface="Arial" charset="0"/>
                <a:cs typeface="Times New Roman" pitchFamily="18" charset="0"/>
              </a:rPr>
              <a:t>значит многофункциональна.</a:t>
            </a:r>
            <a:endParaRPr lang="ru-RU" sz="3600" smtClean="0">
              <a:latin typeface="Times New Roman" pitchFamily="18" charset="0"/>
              <a:ea typeface="SimSun" pitchFamily="2" charset="-122"/>
            </a:endParaRPr>
          </a:p>
          <a:p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Принципы: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ts val="1575"/>
              </a:lnSpc>
              <a:spcBef>
                <a:spcPts val="1125"/>
              </a:spcBef>
              <a:spcAft>
                <a:spcPts val="1125"/>
              </a:spcAft>
            </a:pPr>
            <a:endParaRPr lang="ru-RU" sz="2800" smtClean="0">
              <a:solidFill>
                <a:srgbClr val="555555"/>
              </a:solidFill>
              <a:latin typeface="Arial" charset="0"/>
              <a:cs typeface="Times New Roman" pitchFamily="18" charset="0"/>
            </a:endParaRPr>
          </a:p>
          <a:p>
            <a:pPr algn="just">
              <a:lnSpc>
                <a:spcPts val="1575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sz="3600" b="1" smtClean="0">
                <a:solidFill>
                  <a:srgbClr val="555555"/>
                </a:solidFill>
                <a:cs typeface="Times New Roman" pitchFamily="18" charset="0"/>
              </a:rPr>
              <a:t>Трансформируемость среды,</a:t>
            </a:r>
            <a:endParaRPr lang="ru-RU" sz="3600" b="1" smtClean="0">
              <a:ea typeface="SimSun" pitchFamily="2" charset="-122"/>
            </a:endParaRPr>
          </a:p>
          <a:p>
            <a:pPr algn="just">
              <a:lnSpc>
                <a:spcPts val="1575"/>
              </a:lnSpc>
              <a:spcBef>
                <a:spcPts val="1125"/>
              </a:spcBef>
              <a:spcAft>
                <a:spcPts val="1125"/>
              </a:spcAft>
              <a:buFont typeface="Wingdings 3" pitchFamily="18" charset="2"/>
              <a:buNone/>
            </a:pPr>
            <a:endParaRPr lang="ru-RU" sz="2800" smtClean="0">
              <a:solidFill>
                <a:srgbClr val="555555"/>
              </a:solidFill>
              <a:latin typeface="Arial" charset="0"/>
              <a:cs typeface="Times New Roman" pitchFamily="18" charset="0"/>
            </a:endParaRPr>
          </a:p>
          <a:p>
            <a:pPr algn="just">
              <a:lnSpc>
                <a:spcPts val="1575"/>
              </a:lnSpc>
              <a:spcBef>
                <a:spcPts val="1125"/>
              </a:spcBef>
              <a:spcAft>
                <a:spcPts val="1125"/>
              </a:spcAft>
              <a:buFont typeface="Wingdings 3" pitchFamily="18" charset="2"/>
              <a:buNone/>
            </a:pPr>
            <a:r>
              <a:rPr lang="ru-RU" sz="2800" smtClean="0">
                <a:solidFill>
                  <a:srgbClr val="555555"/>
                </a:solidFill>
                <a:latin typeface="Arial" charset="0"/>
                <a:cs typeface="Times New Roman" pitchFamily="18" charset="0"/>
              </a:rPr>
              <a:t>– это возможность изменений, позволяющих, </a:t>
            </a:r>
          </a:p>
          <a:p>
            <a:pPr algn="just">
              <a:lnSpc>
                <a:spcPts val="1575"/>
              </a:lnSpc>
              <a:spcBef>
                <a:spcPts val="1125"/>
              </a:spcBef>
              <a:spcAft>
                <a:spcPts val="1125"/>
              </a:spcAft>
              <a:buFont typeface="Wingdings 3" pitchFamily="18" charset="2"/>
              <a:buNone/>
            </a:pPr>
            <a:r>
              <a:rPr lang="ru-RU" sz="2800" smtClean="0">
                <a:solidFill>
                  <a:srgbClr val="555555"/>
                </a:solidFill>
                <a:latin typeface="Arial" charset="0"/>
                <a:cs typeface="Times New Roman" pitchFamily="18" charset="0"/>
              </a:rPr>
              <a:t>по ситуации, вынести на первый план ту или </a:t>
            </a:r>
          </a:p>
          <a:p>
            <a:pPr algn="just">
              <a:lnSpc>
                <a:spcPts val="1575"/>
              </a:lnSpc>
              <a:spcBef>
                <a:spcPts val="1125"/>
              </a:spcBef>
              <a:spcAft>
                <a:spcPts val="1125"/>
              </a:spcAft>
              <a:buFont typeface="Wingdings 3" pitchFamily="18" charset="2"/>
              <a:buNone/>
            </a:pPr>
            <a:r>
              <a:rPr lang="ru-RU" sz="2800" smtClean="0">
                <a:solidFill>
                  <a:srgbClr val="555555"/>
                </a:solidFill>
                <a:latin typeface="Arial" charset="0"/>
                <a:cs typeface="Times New Roman" pitchFamily="18" charset="0"/>
              </a:rPr>
              <a:t>иную функцию пространства.</a:t>
            </a:r>
            <a:endParaRPr lang="ru-RU" sz="3600" smtClean="0">
              <a:latin typeface="Times New Roman" pitchFamily="18" charset="0"/>
              <a:ea typeface="SimSun" pitchFamily="2" charset="-122"/>
            </a:endParaRPr>
          </a:p>
          <a:p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Принципы: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ts val="1575"/>
              </a:lnSpc>
              <a:spcBef>
                <a:spcPts val="1125"/>
              </a:spcBef>
              <a:spcAft>
                <a:spcPts val="1125"/>
              </a:spcAft>
            </a:pPr>
            <a:endParaRPr lang="ru-RU" sz="3600" b="1" smtClean="0">
              <a:solidFill>
                <a:srgbClr val="555555"/>
              </a:solidFill>
              <a:cs typeface="Times New Roman" pitchFamily="18" charset="0"/>
            </a:endParaRPr>
          </a:p>
          <a:p>
            <a:pPr algn="just">
              <a:lnSpc>
                <a:spcPts val="1575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sz="3600" b="1" smtClean="0">
                <a:solidFill>
                  <a:srgbClr val="555555"/>
                </a:solidFill>
                <a:cs typeface="Times New Roman" pitchFamily="18" charset="0"/>
              </a:rPr>
              <a:t>Вариативность</a:t>
            </a:r>
            <a:r>
              <a:rPr lang="ru-RU" sz="3600" b="1" smtClean="0">
                <a:solidFill>
                  <a:srgbClr val="555555"/>
                </a:solidFill>
                <a:latin typeface="Arial" charset="0"/>
                <a:cs typeface="Times New Roman" pitchFamily="18" charset="0"/>
              </a:rPr>
              <a:t> среды</a:t>
            </a:r>
            <a:endParaRPr lang="ru-RU" sz="3600" b="1" smtClean="0">
              <a:latin typeface="Arial" charset="0"/>
            </a:endParaRPr>
          </a:p>
          <a:p>
            <a:pPr algn="just">
              <a:lnSpc>
                <a:spcPts val="1575"/>
              </a:lnSpc>
              <a:spcBef>
                <a:spcPts val="1125"/>
              </a:spcBef>
              <a:spcAft>
                <a:spcPts val="1125"/>
              </a:spcAft>
              <a:buFont typeface="Wingdings 3" pitchFamily="18" charset="2"/>
              <a:buNone/>
            </a:pPr>
            <a:endParaRPr lang="ru-RU" sz="2800" smtClean="0">
              <a:solidFill>
                <a:srgbClr val="555555"/>
              </a:solidFill>
              <a:latin typeface="Arial" charset="0"/>
              <a:cs typeface="Times New Roman" pitchFamily="18" charset="0"/>
            </a:endParaRPr>
          </a:p>
          <a:p>
            <a:pPr algn="just">
              <a:lnSpc>
                <a:spcPts val="1575"/>
              </a:lnSpc>
              <a:spcBef>
                <a:spcPts val="1125"/>
              </a:spcBef>
              <a:spcAft>
                <a:spcPts val="1125"/>
              </a:spcAft>
              <a:buFont typeface="Wingdings 3" pitchFamily="18" charset="2"/>
              <a:buNone/>
            </a:pPr>
            <a:r>
              <a:rPr lang="ru-RU" sz="2800" smtClean="0">
                <a:solidFill>
                  <a:srgbClr val="555555"/>
                </a:solidFill>
                <a:latin typeface="Arial" charset="0"/>
                <a:cs typeface="Times New Roman" pitchFamily="18" charset="0"/>
              </a:rPr>
              <a:t>физкультурного уголка, обеспечивается </a:t>
            </a:r>
          </a:p>
          <a:p>
            <a:pPr algn="just">
              <a:lnSpc>
                <a:spcPts val="1575"/>
              </a:lnSpc>
              <a:spcBef>
                <a:spcPts val="1125"/>
              </a:spcBef>
              <a:spcAft>
                <a:spcPts val="1125"/>
              </a:spcAft>
              <a:buFont typeface="Wingdings 3" pitchFamily="18" charset="2"/>
              <a:buNone/>
            </a:pPr>
            <a:r>
              <a:rPr lang="ru-RU" sz="2800" smtClean="0">
                <a:solidFill>
                  <a:srgbClr val="555555"/>
                </a:solidFill>
                <a:latin typeface="Arial" charset="0"/>
                <a:cs typeface="Times New Roman" pitchFamily="18" charset="0"/>
              </a:rPr>
              <a:t>многообразием материалов, художественно </a:t>
            </a:r>
          </a:p>
          <a:p>
            <a:pPr algn="just">
              <a:lnSpc>
                <a:spcPts val="1575"/>
              </a:lnSpc>
              <a:spcBef>
                <a:spcPts val="1125"/>
              </a:spcBef>
              <a:spcAft>
                <a:spcPts val="1125"/>
              </a:spcAft>
              <a:buFont typeface="Wingdings 3" pitchFamily="18" charset="2"/>
              <a:buNone/>
            </a:pPr>
            <a:r>
              <a:rPr lang="ru-RU" sz="2800" smtClean="0">
                <a:solidFill>
                  <a:srgbClr val="555555"/>
                </a:solidFill>
                <a:latin typeface="Arial" charset="0"/>
                <a:cs typeface="Times New Roman" pitchFamily="18" charset="0"/>
              </a:rPr>
              <a:t>образным или конструктивным решением, </a:t>
            </a:r>
          </a:p>
          <a:p>
            <a:pPr algn="just">
              <a:lnSpc>
                <a:spcPts val="1575"/>
              </a:lnSpc>
              <a:spcBef>
                <a:spcPts val="1125"/>
              </a:spcBef>
              <a:spcAft>
                <a:spcPts val="1125"/>
              </a:spcAft>
              <a:buFont typeface="Wingdings 3" pitchFamily="18" charset="2"/>
              <a:buNone/>
            </a:pPr>
            <a:r>
              <a:rPr lang="ru-RU" sz="2800" smtClean="0">
                <a:solidFill>
                  <a:srgbClr val="555555"/>
                </a:solidFill>
                <a:latin typeface="Arial" charset="0"/>
                <a:cs typeface="Times New Roman" pitchFamily="18" charset="0"/>
              </a:rPr>
              <a:t>мобильностью его компонентов.</a:t>
            </a:r>
            <a:endParaRPr lang="ru-RU" sz="3600" smtClean="0">
              <a:latin typeface="Times New Roman" pitchFamily="18" charset="0"/>
              <a:ea typeface="SimSun" pitchFamily="2" charset="-122"/>
            </a:endParaRPr>
          </a:p>
          <a:p>
            <a:pPr>
              <a:buFont typeface="Wingdings 3" pitchFamily="18" charset="2"/>
              <a:buNone/>
            </a:pPr>
            <a:r>
              <a:rPr lang="ru-RU" sz="3600" smtClean="0">
                <a:latin typeface="Times New Roman" pitchFamily="18" charset="0"/>
                <a:ea typeface="SimSun" pitchFamily="2" charset="-122"/>
              </a:rPr>
              <a:t> </a:t>
            </a:r>
          </a:p>
          <a:p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Принципы: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3200" dirty="0"/>
              <a:t>Р</a:t>
            </a:r>
            <a:r>
              <a:rPr lang="ru-RU" sz="3200" dirty="0" smtClean="0"/>
              <a:t>азвитие </a:t>
            </a:r>
            <a:r>
              <a:rPr lang="ru-RU" sz="3200" dirty="0"/>
              <a:t>движений и совершенствование двигательных функций;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3200" dirty="0"/>
              <a:t>Д</a:t>
            </a:r>
            <a:r>
              <a:rPr lang="ru-RU" sz="3200" dirty="0" smtClean="0"/>
              <a:t>остижение </a:t>
            </a:r>
            <a:r>
              <a:rPr lang="ru-RU" sz="3200" dirty="0"/>
              <a:t>необходимой для возраста физической подготовленности;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3200" dirty="0"/>
              <a:t>П</a:t>
            </a:r>
            <a:r>
              <a:rPr lang="ru-RU" sz="3200" dirty="0" smtClean="0"/>
              <a:t>редупреждение </a:t>
            </a:r>
            <a:r>
              <a:rPr lang="ru-RU" sz="3200" dirty="0"/>
              <a:t>нарушений </a:t>
            </a:r>
            <a:r>
              <a:rPr lang="ru-RU" sz="3200" dirty="0" err="1"/>
              <a:t>опорно</a:t>
            </a:r>
            <a:r>
              <a:rPr lang="ru-RU" sz="3200" dirty="0"/>
              <a:t> – двигательного аппарата;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3200" dirty="0"/>
              <a:t>С</a:t>
            </a:r>
            <a:r>
              <a:rPr lang="ru-RU" sz="3200" dirty="0" smtClean="0"/>
              <a:t>оздание </a:t>
            </a:r>
            <a:r>
              <a:rPr lang="ru-RU" sz="3200" dirty="0"/>
              <a:t>благоприятных условий для активного отдыха, радостной содержательной деятельности в коллективных играх и развлечениях;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3200" dirty="0" smtClean="0"/>
              <a:t>Создание благоприятных условий для активного отдыха, радостной содержательной деятельности в коллективных играх и развлечениях.</a:t>
            </a:r>
            <a:endParaRPr lang="ru-RU" sz="3200" dirty="0"/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300" dirty="0"/>
              <a:t>З</a:t>
            </a:r>
            <a:r>
              <a:rPr lang="ru-RU" sz="4300" dirty="0" smtClean="0"/>
              <a:t>адачи</a:t>
            </a:r>
            <a:endParaRPr lang="ru-RU" sz="4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mtClean="0"/>
              <a:t>Научить детей самостоятельной двигательной активности в условиях ограниченного пространства и правильному использованию физкультурного оборудования.</a:t>
            </a:r>
          </a:p>
          <a:p>
            <a:endParaRPr lang="ru-RU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500" dirty="0" smtClean="0"/>
              <a:t>Задача воспитателя</a:t>
            </a:r>
            <a:endParaRPr lang="ru-RU" sz="4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1125538"/>
            <a:ext cx="8218487" cy="4881562"/>
          </a:xfrm>
        </p:spPr>
        <p:txBody>
          <a:bodyPr>
            <a:normAutofit fontScale="47500" lnSpcReduction="20000"/>
          </a:bodyPr>
          <a:lstStyle/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endParaRPr lang="ru-RU" sz="2800" dirty="0"/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4400" dirty="0"/>
              <a:t>Безопасность размещения: спортивный уголок не следует размещать рядом с окнами, уголком природы и зоной самостоятельной художественной деятельности детей. Он может быть размещен: в приемной, групповой или спальной комнате.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4400" dirty="0"/>
              <a:t>Отвечать гигиеническим и педагогическим требованиям, а расположение принципу целесообразности.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4400" dirty="0"/>
              <a:t>Уголок должен логично вписываться в интерьер комнаты и быть эстетически оформлен.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4400" dirty="0"/>
              <a:t>Уголок должен быть доступным в использовании каждым ребенком.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4400" dirty="0"/>
              <a:t>Уголок должен соответствовать возрасту детей и требованиям программы, учитывать интересы, как мальчиков, так и девочек.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4400" dirty="0"/>
              <a:t>Наличие символик физкультуры и </a:t>
            </a:r>
            <a:r>
              <a:rPr lang="ru-RU" sz="4400" dirty="0" smtClean="0"/>
              <a:t>спорта.</a:t>
            </a:r>
            <a:endParaRPr lang="ru-RU" sz="4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Требования к уголку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spcAft>
                <a:spcPts val="1200"/>
              </a:spcAft>
              <a:buFont typeface="Wingdings" pitchFamily="2" charset="2"/>
              <a:buChar char="v"/>
            </a:pPr>
            <a:r>
              <a:rPr lang="ru-RU" sz="2500" smtClean="0">
                <a:solidFill>
                  <a:srgbClr val="222222"/>
                </a:solidFill>
                <a:latin typeface="Arial" charset="0"/>
                <a:cs typeface="Times New Roman" pitchFamily="18" charset="0"/>
              </a:rPr>
              <a:t>Перед тем, как внести пособия, необходимо четко представить, с какой целью это делается. Цель должна быть отражена в плане.</a:t>
            </a:r>
            <a:br>
              <a:rPr lang="ru-RU" sz="2500" smtClean="0">
                <a:solidFill>
                  <a:srgbClr val="222222"/>
                </a:solidFill>
                <a:latin typeface="Arial" charset="0"/>
                <a:cs typeface="Times New Roman" pitchFamily="18" charset="0"/>
              </a:rPr>
            </a:br>
            <a:endParaRPr lang="ru-RU" sz="2500" smtClean="0">
              <a:solidFill>
                <a:srgbClr val="222222"/>
              </a:solidFill>
              <a:latin typeface="Arial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spcAft>
                <a:spcPts val="1200"/>
              </a:spcAft>
              <a:buFont typeface="Wingdings" pitchFamily="2" charset="2"/>
              <a:buChar char="v"/>
            </a:pPr>
            <a:r>
              <a:rPr lang="ru-RU" sz="2500" smtClean="0">
                <a:solidFill>
                  <a:srgbClr val="222222"/>
                </a:solidFill>
                <a:latin typeface="Arial" charset="0"/>
                <a:cs typeface="Times New Roman" pitchFamily="18" charset="0"/>
              </a:rPr>
              <a:t>Цели могут быть следующие: познакомить, обыграть, повторить, закрепить с усложнением.</a:t>
            </a:r>
            <a:br>
              <a:rPr lang="ru-RU" sz="2500" smtClean="0">
                <a:solidFill>
                  <a:srgbClr val="222222"/>
                </a:solidFill>
                <a:latin typeface="Arial" charset="0"/>
                <a:cs typeface="Times New Roman" pitchFamily="18" charset="0"/>
              </a:rPr>
            </a:br>
            <a:endParaRPr lang="ru-RU" sz="2500" smtClean="0">
              <a:solidFill>
                <a:srgbClr val="222222"/>
              </a:solidFill>
              <a:latin typeface="Arial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spcAft>
                <a:spcPts val="1200"/>
              </a:spcAft>
              <a:buFont typeface="Wingdings" pitchFamily="2" charset="2"/>
              <a:buChar char="v"/>
            </a:pPr>
            <a:r>
              <a:rPr lang="ru-RU" sz="2500" smtClean="0">
                <a:solidFill>
                  <a:srgbClr val="222222"/>
                </a:solidFill>
                <a:latin typeface="Arial" charset="0"/>
                <a:cs typeface="Times New Roman" pitchFamily="18" charset="0"/>
              </a:rPr>
              <a:t>После усвоения детьми правил пользования пособиями, можно решать задачи по воспитанию физических качеств: силы, выносливости, быстроты, ловкости.</a:t>
            </a:r>
            <a:br>
              <a:rPr lang="ru-RU" sz="2500" smtClean="0">
                <a:solidFill>
                  <a:srgbClr val="222222"/>
                </a:solidFill>
                <a:latin typeface="Arial" charset="0"/>
                <a:cs typeface="Times New Roman" pitchFamily="18" charset="0"/>
              </a:rPr>
            </a:br>
            <a:r>
              <a:rPr lang="ru-RU" sz="2500" smtClean="0">
                <a:solidFill>
                  <a:srgbClr val="222222"/>
                </a:solidFill>
                <a:latin typeface="Arial" charset="0"/>
                <a:cs typeface="Times New Roman" pitchFamily="18" charset="0"/>
              </a:rPr>
              <a:t/>
            </a:r>
            <a:br>
              <a:rPr lang="ru-RU" sz="2500" smtClean="0">
                <a:solidFill>
                  <a:srgbClr val="222222"/>
                </a:solidFill>
                <a:latin typeface="Arial" charset="0"/>
                <a:cs typeface="Times New Roman" pitchFamily="18" charset="0"/>
              </a:rPr>
            </a:br>
            <a:endParaRPr lang="ru-RU" sz="250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</a:rPr>
              <a:t>Как вести работу в физкультурном уголке:</a:t>
            </a:r>
            <a:endParaRPr lang="ru-RU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291</TotalTime>
  <Words>1114</Words>
  <Application>Microsoft Office PowerPoint</Application>
  <PresentationFormat>Экран (4:3)</PresentationFormat>
  <Paragraphs>157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2" baseType="lpstr">
      <vt:lpstr>Lucida Sans Unicode</vt:lpstr>
      <vt:lpstr>Arial</vt:lpstr>
      <vt:lpstr>Wingdings 3</vt:lpstr>
      <vt:lpstr>Verdana</vt:lpstr>
      <vt:lpstr>Wingdings 2</vt:lpstr>
      <vt:lpstr>Calibri</vt:lpstr>
      <vt:lpstr>Times New Roman</vt:lpstr>
      <vt:lpstr>SimSun</vt:lpstr>
      <vt:lpstr>Wingdings</vt:lpstr>
      <vt:lpstr>Открытая</vt:lpstr>
      <vt:lpstr>Повышение двигательной активности детей посредством оборудования физкультурного уголка.</vt:lpstr>
      <vt:lpstr> Предметно – развивающая   среда</vt:lpstr>
      <vt:lpstr>Принципы:</vt:lpstr>
      <vt:lpstr>Принципы:</vt:lpstr>
      <vt:lpstr>Принципы:</vt:lpstr>
      <vt:lpstr>Задачи</vt:lpstr>
      <vt:lpstr>Задача воспитателя</vt:lpstr>
      <vt:lpstr>Требования к уголку</vt:lpstr>
      <vt:lpstr>Как вести работу в физкультурном уголке:</vt:lpstr>
      <vt:lpstr>Как вести работу в  физкультурном уголке:</vt:lpstr>
      <vt:lpstr>Младший возраст</vt:lpstr>
      <vt:lpstr>Средний возраст</vt:lpstr>
      <vt:lpstr>Старший возраст</vt:lpstr>
      <vt:lpstr>Комплектация уголков:</vt:lpstr>
      <vt:lpstr>Комплектация уголков:</vt:lpstr>
      <vt:lpstr>Комплектация уголков:</vt:lpstr>
      <vt:lpstr>Комплектация уголков:</vt:lpstr>
      <vt:lpstr>Комплектация уголков:</vt:lpstr>
      <vt:lpstr>Комплектация уголков:</vt:lpstr>
      <vt:lpstr>Комплектация уголков:</vt:lpstr>
      <vt:lpstr>Тихий тренажер</vt:lpstr>
      <vt:lpstr>Слайд 22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Марина</cp:lastModifiedBy>
  <cp:revision>21</cp:revision>
  <dcterms:created xsi:type="dcterms:W3CDTF">2014-10-10T09:36:37Z</dcterms:created>
  <dcterms:modified xsi:type="dcterms:W3CDTF">2015-03-25T18:39:26Z</dcterms:modified>
</cp:coreProperties>
</file>